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14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5720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09728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200" b="1" dirty="0">
                <a:solidFill>
                  <a:srgbClr val="F5F3E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SOLSTICE</a:t>
            </a:r>
            <a:endParaRPr lang="en-US" sz="4200" dirty="0"/>
          </a:p>
        </p:txBody>
      </p:sp>
      <p:sp>
        <p:nvSpPr>
          <p:cNvPr id="4" name="Text 2"/>
          <p:cNvSpPr/>
          <p:nvPr/>
        </p:nvSpPr>
        <p:spPr>
          <a:xfrm>
            <a:off x="457200" y="17373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C9A84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STRATEGIC INTELLIGENCE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731520" y="2743200"/>
            <a:ext cx="76809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Competitive War-Game: Incumbent vs Challenger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457200" y="420624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B69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February 16, 2026  |  CONFIDENTIAL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0" y="5097780"/>
            <a:ext cx="9144000" cy="45720"/>
          </a:xfrm>
          <a:prstGeom prst="rect">
            <a:avLst/>
          </a:prstGeom>
          <a:solidFill>
            <a:srgbClr val="C9A84C"/>
          </a:solidFill>
          <a:ln/>
        </p:spPr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B14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5720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6459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5F3E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Next Steps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1371600" y="2377440"/>
            <a:ext cx="6400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6B69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Schedule a deep-dive review of findings and intervention pathways.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457200" y="384048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C9A84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SOLSTICE AI STUDIOS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457200" y="420624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B69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solsticestudio.ai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0" y="5097780"/>
            <a:ext cx="9144000" cy="45720"/>
          </a:xfrm>
          <a:prstGeom prst="rect">
            <a:avLst/>
          </a:prstGeom>
          <a:solidFill>
            <a:srgbClr val="C9A84C"/>
          </a:solidFill>
          <a:ln/>
        </p:spPr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892040"/>
            <a:ext cx="9144000" cy="256032"/>
          </a:xfrm>
          <a:prstGeom prst="rect">
            <a:avLst/>
          </a:prstGeom>
          <a:solidFill>
            <a:srgbClr val="0B1426"/>
          </a:solidFill>
          <a:ln/>
        </p:spPr>
      </p:sp>
      <p:sp>
        <p:nvSpPr>
          <p:cNvPr id="4" name="Text 2"/>
          <p:cNvSpPr/>
          <p:nvPr/>
        </p:nvSpPr>
        <p:spPr>
          <a:xfrm>
            <a:off x="365760" y="4892040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C9A84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SOLSTICE WAR-ROOM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5943600" y="4892040"/>
            <a:ext cx="2743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B69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CONFIDENTIAL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7432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B14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I. Executive Verdict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457200" y="685800"/>
            <a:ext cx="1097280" cy="27432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8" name="Shape 6"/>
          <p:cNvSpPr/>
          <p:nvPr/>
        </p:nvSpPr>
        <p:spPr>
          <a:xfrm>
            <a:off x="457200" y="1005840"/>
            <a:ext cx="3200400" cy="1828800"/>
          </a:xfrm>
          <a:prstGeom prst="rect">
            <a:avLst>
              <a:gd name="adj" fmla="val 5000"/>
            </a:avLst>
          </a:prstGeom>
          <a:solidFill>
            <a:srgbClr val="F5F3ED"/>
          </a:solidFill>
          <a:ln/>
        </p:spPr>
      </p:sp>
      <p:sp>
        <p:nvSpPr>
          <p:cNvPr id="9" name="Text 7"/>
          <p:cNvSpPr/>
          <p:nvPr/>
        </p:nvSpPr>
        <p:spPr>
          <a:xfrm>
            <a:off x="457200" y="109728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B69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SURVIVAL SCORE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457200" y="1371600"/>
            <a:ext cx="3200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000" b="1" dirty="0">
                <a:solidFill>
                  <a:srgbClr val="C9A84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79</a:t>
            </a:r>
            <a:endParaRPr lang="en-US" sz="6000" dirty="0"/>
          </a:p>
        </p:txBody>
      </p:sp>
      <p:sp>
        <p:nvSpPr>
          <p:cNvPr id="11" name="Text 9"/>
          <p:cNvSpPr/>
          <p:nvPr/>
        </p:nvSpPr>
        <p:spPr>
          <a:xfrm>
            <a:off x="457200" y="228600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C9A84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CONTESTED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4114800" y="1005840"/>
            <a:ext cx="457200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6B69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Primary Driver
</a:t>
            </a:r>
            <a:pPr indent="0" marL="0">
              <a:buNone/>
            </a:pPr>
            <a:r>
              <a:rPr lang="en-US" sz="1200" b="1" dirty="0">
                <a:solidFill>
                  <a:srgbClr val="3D3B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Irreducible vulnerability: regulatory transparency forces margin compression
</a:t>
            </a:r>
            <a:pPr indent="0" marL="0">
              <a:buNone/>
            </a:pPr>
            <a:r>
              <a:rPr lang="en-US" sz="900" dirty="0">
                <a:solidFill>
                  <a:srgbClr val="6B69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Failure Trigger
</a:t>
            </a:r>
            <a:pPr indent="0" marL="0">
              <a:buNone/>
            </a:pPr>
            <a:r>
              <a:rPr lang="en-US" sz="1200" b="1" dirty="0">
                <a:solidFill>
                  <a:srgbClr val="3D3B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Regulatory shock (severity 82)
</a:t>
            </a:r>
            <a:pPr indent="0" marL="0">
              <a:buNone/>
            </a:pPr>
            <a:r>
              <a:rPr lang="en-US" sz="900" dirty="0">
                <a:solidFill>
                  <a:srgbClr val="6B69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Engines Engaged
</a:t>
            </a:r>
            <a:pPr indent="0" marL="0">
              <a:buNone/>
            </a:pPr>
            <a:r>
              <a:rPr lang="en-US" sz="1100" dirty="0">
                <a:solidFill>
                  <a:srgbClr val="3D3B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Convergence, Crucible, Assumptions, Incentives, Cascade, Black Swan, Historical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457200" y="32004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69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IRREDUCIBLE VULNERABILITIES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640080" y="3520440"/>
            <a:ext cx="7772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D3B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■  Irreducible vulnerability: regulatory transparency forces margin compression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640080" y="3840480"/>
            <a:ext cx="7772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D3B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■  Black swan path: coordinated coalition forms around a single viral incident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892040"/>
            <a:ext cx="9144000" cy="256032"/>
          </a:xfrm>
          <a:prstGeom prst="rect">
            <a:avLst/>
          </a:prstGeom>
          <a:solidFill>
            <a:srgbClr val="0B1426"/>
          </a:solidFill>
          <a:ln/>
        </p:spPr>
      </p:sp>
      <p:sp>
        <p:nvSpPr>
          <p:cNvPr id="4" name="Text 2"/>
          <p:cNvSpPr/>
          <p:nvPr/>
        </p:nvSpPr>
        <p:spPr>
          <a:xfrm>
            <a:off x="365760" y="4892040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C9A84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SOLSTICE WAR-ROOM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5943600" y="4892040"/>
            <a:ext cx="2743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B69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CONFIDENTIAL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7432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B14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II. Simulation Scope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457200" y="685800"/>
            <a:ext cx="1097280" cy="27432"/>
          </a:xfrm>
          <a:prstGeom prst="rect">
            <a:avLst/>
          </a:prstGeom>
          <a:solidFill>
            <a:srgbClr val="C9A84C"/>
          </a:solidFill>
          <a:ln/>
        </p:spPr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05840"/>
          <a:ext cx="8229600" cy="2743200"/>
        </p:xfrm>
        <a:graphic>
          <a:graphicData uri="http://schemas.openxmlformats.org/drawingml/2006/table">
            <a:tbl>
              <a:tblPr/>
              <a:tblGrid>
                <a:gridCol w="2743200"/>
                <a:gridCol w="5486400"/>
              </a:tblGrid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Parameter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142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Value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1426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D3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Scenario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3D3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Competitive War-Game: Incumbent vs Challenger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D3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Domain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D3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Corporate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D3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Perspectives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3D3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100,000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D3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Rounds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D3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D3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Engines Active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D3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Convergence, Crucible, Assumptions, Incentives, Cascade, Black Swan, Historical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D3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Time Horizon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D3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0–36 months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892040"/>
            <a:ext cx="9144000" cy="256032"/>
          </a:xfrm>
          <a:prstGeom prst="rect">
            <a:avLst/>
          </a:prstGeom>
          <a:solidFill>
            <a:srgbClr val="0B1426"/>
          </a:solidFill>
          <a:ln/>
        </p:spPr>
      </p:sp>
      <p:sp>
        <p:nvSpPr>
          <p:cNvPr id="4" name="Text 2"/>
          <p:cNvSpPr/>
          <p:nvPr/>
        </p:nvSpPr>
        <p:spPr>
          <a:xfrm>
            <a:off x="365760" y="4892040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C9A84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SOLSTICE WAR-ROOM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5943600" y="4892040"/>
            <a:ext cx="2743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B69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CONFIDENTIAL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7432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B14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III. Key Findings (1/2)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457200" y="685800"/>
            <a:ext cx="1097280" cy="27432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8" name="Shape 6"/>
          <p:cNvSpPr/>
          <p:nvPr/>
        </p:nvSpPr>
        <p:spPr>
          <a:xfrm>
            <a:off x="457200" y="1005840"/>
            <a:ext cx="8229600" cy="1051560"/>
          </a:xfrm>
          <a:prstGeom prst="rect">
            <a:avLst>
              <a:gd name="adj" fmla="val 6957"/>
            </a:avLst>
          </a:prstGeom>
          <a:solidFill>
            <a:srgbClr val="F5F3ED"/>
          </a:solidFill>
          <a:ln/>
        </p:spPr>
      </p:sp>
      <p:sp>
        <p:nvSpPr>
          <p:cNvPr id="9" name="Shape 7"/>
          <p:cNvSpPr/>
          <p:nvPr/>
        </p:nvSpPr>
        <p:spPr>
          <a:xfrm>
            <a:off x="457200" y="1005840"/>
            <a:ext cx="36576" cy="1051560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10" name="Text 8"/>
          <p:cNvSpPr/>
          <p:nvPr/>
        </p:nvSpPr>
        <p:spPr>
          <a:xfrm>
            <a:off x="685800" y="1078992"/>
            <a:ext cx="6858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3D3B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Irreducible vulnerability: regulatory transparency forces margin compression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7772400" y="1078992"/>
            <a:ext cx="822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CC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85800" y="1371600"/>
            <a:ext cx="7955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6B69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Across multiple adversarial adaptations, transparency constraints become a structural limiter on pricing power. Mitigation requires business model redesign, not tactical messaging.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685800" y="1783080"/>
            <a:ext cx="7772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C9A84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Crucible  •  87% confidence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457200" y="2194560"/>
            <a:ext cx="8229600" cy="1051560"/>
          </a:xfrm>
          <a:prstGeom prst="rect">
            <a:avLst>
              <a:gd name="adj" fmla="val 6957"/>
            </a:avLst>
          </a:prstGeom>
          <a:solidFill>
            <a:srgbClr val="F5F3ED"/>
          </a:solidFill>
          <a:ln/>
        </p:spPr>
      </p:sp>
      <p:sp>
        <p:nvSpPr>
          <p:cNvPr id="15" name="Shape 13"/>
          <p:cNvSpPr/>
          <p:nvPr/>
        </p:nvSpPr>
        <p:spPr>
          <a:xfrm>
            <a:off x="457200" y="2194560"/>
            <a:ext cx="36576" cy="1051560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16" name="Text 14"/>
          <p:cNvSpPr/>
          <p:nvPr/>
        </p:nvSpPr>
        <p:spPr>
          <a:xfrm>
            <a:off x="685800" y="2267712"/>
            <a:ext cx="6858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3D3B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Hidden assumption: counterparties will tolerate friction during transition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7772400" y="2267712"/>
            <a:ext cx="822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C9A84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MED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685800" y="2560320"/>
            <a:ext cx="7955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6B69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 stability depends on stakeholders accepting short-term friction. Convergence suggests low tolerance if narrative turns adversarial.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685800" y="2971800"/>
            <a:ext cx="7772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C9A84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Assumptions  •  79% confidence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457200" y="3383280"/>
            <a:ext cx="8229600" cy="1051560"/>
          </a:xfrm>
          <a:prstGeom prst="rect">
            <a:avLst>
              <a:gd name="adj" fmla="val 6957"/>
            </a:avLst>
          </a:prstGeom>
          <a:solidFill>
            <a:srgbClr val="F5F3ED"/>
          </a:solidFill>
          <a:ln/>
        </p:spPr>
      </p:sp>
      <p:sp>
        <p:nvSpPr>
          <p:cNvPr id="21" name="Shape 19"/>
          <p:cNvSpPr/>
          <p:nvPr/>
        </p:nvSpPr>
        <p:spPr>
          <a:xfrm>
            <a:off x="457200" y="3383280"/>
            <a:ext cx="36576" cy="1051560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22" name="Text 20"/>
          <p:cNvSpPr/>
          <p:nvPr/>
        </p:nvSpPr>
        <p:spPr>
          <a:xfrm>
            <a:off x="685800" y="3456432"/>
            <a:ext cx="6858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3D3B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Black swan path: coordinated coalition forms around a single viral incident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7772400" y="3456432"/>
            <a:ext cx="822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CC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685800" y="3749040"/>
            <a:ext cx="7955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6B69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rare but plausible trigger creates a coalition among regulators, media, and competitors. Risk is tail-heavy and underpriced.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685800" y="4160520"/>
            <a:ext cx="7772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C9A84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Black Swan  •  71% confidence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892040"/>
            <a:ext cx="9144000" cy="256032"/>
          </a:xfrm>
          <a:prstGeom prst="rect">
            <a:avLst/>
          </a:prstGeom>
          <a:solidFill>
            <a:srgbClr val="0B1426"/>
          </a:solidFill>
          <a:ln/>
        </p:spPr>
      </p:sp>
      <p:sp>
        <p:nvSpPr>
          <p:cNvPr id="4" name="Text 2"/>
          <p:cNvSpPr/>
          <p:nvPr/>
        </p:nvSpPr>
        <p:spPr>
          <a:xfrm>
            <a:off x="365760" y="4892040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C9A84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SOLSTICE WAR-ROOM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5943600" y="4892040"/>
            <a:ext cx="2743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B69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CONFIDENTIAL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7432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B14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III. Key Findings (2/2)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457200" y="685800"/>
            <a:ext cx="1097280" cy="27432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8" name="Shape 6"/>
          <p:cNvSpPr/>
          <p:nvPr/>
        </p:nvSpPr>
        <p:spPr>
          <a:xfrm>
            <a:off x="457200" y="1005840"/>
            <a:ext cx="8229600" cy="1051560"/>
          </a:xfrm>
          <a:prstGeom prst="rect">
            <a:avLst>
              <a:gd name="adj" fmla="val 6957"/>
            </a:avLst>
          </a:prstGeom>
          <a:solidFill>
            <a:srgbClr val="F5F3ED"/>
          </a:solidFill>
          <a:ln/>
        </p:spPr>
      </p:sp>
      <p:sp>
        <p:nvSpPr>
          <p:cNvPr id="9" name="Shape 7"/>
          <p:cNvSpPr/>
          <p:nvPr/>
        </p:nvSpPr>
        <p:spPr>
          <a:xfrm>
            <a:off x="457200" y="1005840"/>
            <a:ext cx="36576" cy="1051560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10" name="Text 8"/>
          <p:cNvSpPr/>
          <p:nvPr/>
        </p:nvSpPr>
        <p:spPr>
          <a:xfrm>
            <a:off x="685800" y="1078992"/>
            <a:ext cx="6858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3D3B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Cascade risk: short-term cost controls propagate into long-term capability loss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7772400" y="1078992"/>
            <a:ext cx="822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C9A84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MED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85800" y="1371600"/>
            <a:ext cx="7955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6B69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Second-order effects show capability erosion when defensive austerity is over-applied. Recommend targeted hardening, not blanket cuts.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685800" y="1783080"/>
            <a:ext cx="7772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C9A84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Cascade  •  76% confidence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457200" y="2194560"/>
            <a:ext cx="8229600" cy="1051560"/>
          </a:xfrm>
          <a:prstGeom prst="rect">
            <a:avLst>
              <a:gd name="adj" fmla="val 6957"/>
            </a:avLst>
          </a:prstGeom>
          <a:solidFill>
            <a:srgbClr val="F5F3ED"/>
          </a:solidFill>
          <a:ln/>
        </p:spPr>
      </p:sp>
      <p:sp>
        <p:nvSpPr>
          <p:cNvPr id="15" name="Shape 13"/>
          <p:cNvSpPr/>
          <p:nvPr/>
        </p:nvSpPr>
        <p:spPr>
          <a:xfrm>
            <a:off x="457200" y="2194560"/>
            <a:ext cx="36576" cy="1051560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16" name="Text 14"/>
          <p:cNvSpPr/>
          <p:nvPr/>
        </p:nvSpPr>
        <p:spPr>
          <a:xfrm>
            <a:off x="685800" y="2267712"/>
            <a:ext cx="6858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3D3B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Incentive map: partner ecosystem shifts toward the actor who reduces uncertainty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7772400" y="2267712"/>
            <a:ext cx="822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6B69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LOW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685800" y="2560320"/>
            <a:ext cx="7955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6B69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Ecosystem partners cluster around stability narratives. Offering clarity (pricing, policy, roadmap) wins coalition.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685800" y="2971800"/>
            <a:ext cx="7772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C9A84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Incentives  •  83% confidence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457200" y="3383280"/>
            <a:ext cx="8229600" cy="1051560"/>
          </a:xfrm>
          <a:prstGeom prst="rect">
            <a:avLst>
              <a:gd name="adj" fmla="val 6957"/>
            </a:avLst>
          </a:prstGeom>
          <a:solidFill>
            <a:srgbClr val="F5F3ED"/>
          </a:solidFill>
          <a:ln/>
        </p:spPr>
      </p:sp>
      <p:sp>
        <p:nvSpPr>
          <p:cNvPr id="21" name="Shape 19"/>
          <p:cNvSpPr/>
          <p:nvPr/>
        </p:nvSpPr>
        <p:spPr>
          <a:xfrm>
            <a:off x="457200" y="3383280"/>
            <a:ext cx="36576" cy="1051560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22" name="Text 20"/>
          <p:cNvSpPr/>
          <p:nvPr/>
        </p:nvSpPr>
        <p:spPr>
          <a:xfrm>
            <a:off x="685800" y="3456432"/>
            <a:ext cx="6858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3D3B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Historical rhyme: early-stage disruption mirrors prior platform transition cycles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7772400" y="3456432"/>
            <a:ext cx="822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6B69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LOW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685800" y="3749040"/>
            <a:ext cx="7955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6B69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Structural analogues suggest a non-linear adoption curve; be prepared for sudden inflection after policy trigger.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685800" y="4160520"/>
            <a:ext cx="7772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C9A84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Historical  •  69% confidence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892040"/>
            <a:ext cx="9144000" cy="256032"/>
          </a:xfrm>
          <a:prstGeom prst="rect">
            <a:avLst/>
          </a:prstGeom>
          <a:solidFill>
            <a:srgbClr val="0B1426"/>
          </a:solidFill>
          <a:ln/>
        </p:spPr>
      </p:sp>
      <p:sp>
        <p:nvSpPr>
          <p:cNvPr id="4" name="Text 2"/>
          <p:cNvSpPr/>
          <p:nvPr/>
        </p:nvSpPr>
        <p:spPr>
          <a:xfrm>
            <a:off x="365760" y="4892040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C9A84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SOLSTICE WAR-ROOM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5943600" y="4892040"/>
            <a:ext cx="2743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B69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CONFIDENTIAL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7432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B14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IV. Irreducible Vulnerabilities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457200" y="685800"/>
            <a:ext cx="1097280" cy="27432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8" name="Text 6"/>
          <p:cNvSpPr/>
          <p:nvPr/>
        </p:nvSpPr>
        <p:spPr>
          <a:xfrm>
            <a:off x="457200" y="91440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B69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Attack surfaces that cannot be eliminated through any defensive posture.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57200" y="1371600"/>
            <a:ext cx="8046720" cy="411480"/>
          </a:xfrm>
          <a:prstGeom prst="rect">
            <a:avLst>
              <a:gd name="adj" fmla="val 13333"/>
            </a:avLst>
          </a:prstGeom>
          <a:solidFill>
            <a:srgbClr val="F5F3ED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371600"/>
            <a:ext cx="320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C9A84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1005840" y="1371600"/>
            <a:ext cx="7315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D3B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Irreducible vulnerability: regulatory transparency forces margin compression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57200" y="1874520"/>
            <a:ext cx="8046720" cy="411480"/>
          </a:xfrm>
          <a:prstGeom prst="rect">
            <a:avLst>
              <a:gd name="adj" fmla="val 13333"/>
            </a:avLst>
          </a:prstGeom>
          <a:solidFill>
            <a:srgbClr val="FFFFFF"/>
          </a:solidFill>
          <a:ln/>
        </p:spPr>
      </p:sp>
      <p:sp>
        <p:nvSpPr>
          <p:cNvPr id="13" name="Text 11"/>
          <p:cNvSpPr/>
          <p:nvPr/>
        </p:nvSpPr>
        <p:spPr>
          <a:xfrm>
            <a:off x="548640" y="1874520"/>
            <a:ext cx="320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C9A84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1005840" y="1874520"/>
            <a:ext cx="7315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D3B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Black swan path: coordinated coalition forms around a single viral incident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892040"/>
            <a:ext cx="9144000" cy="256032"/>
          </a:xfrm>
          <a:prstGeom prst="rect">
            <a:avLst/>
          </a:prstGeom>
          <a:solidFill>
            <a:srgbClr val="0B1426"/>
          </a:solidFill>
          <a:ln/>
        </p:spPr>
      </p:sp>
      <p:sp>
        <p:nvSpPr>
          <p:cNvPr id="4" name="Text 2"/>
          <p:cNvSpPr/>
          <p:nvPr/>
        </p:nvSpPr>
        <p:spPr>
          <a:xfrm>
            <a:off x="365760" y="4892040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C9A84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SOLSTICE WAR-ROOM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5943600" y="4892040"/>
            <a:ext cx="2743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B69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CONFIDENTIAL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7432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B14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V. Financial Exposure Surface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457200" y="685800"/>
            <a:ext cx="1097280" cy="27432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8" name="Shape 6"/>
          <p:cNvSpPr/>
          <p:nvPr/>
        </p:nvSpPr>
        <p:spPr>
          <a:xfrm>
            <a:off x="457200" y="1097280"/>
            <a:ext cx="3840480" cy="1188720"/>
          </a:xfrm>
          <a:prstGeom prst="rect">
            <a:avLst>
              <a:gd name="adj" fmla="val 7692"/>
            </a:avLst>
          </a:prstGeom>
          <a:solidFill>
            <a:srgbClr val="F5F3ED"/>
          </a:solidFill>
          <a:ln/>
        </p:spPr>
      </p:sp>
      <p:sp>
        <p:nvSpPr>
          <p:cNvPr id="9" name="Shape 7"/>
          <p:cNvSpPr/>
          <p:nvPr/>
        </p:nvSpPr>
        <p:spPr>
          <a:xfrm>
            <a:off x="457200" y="1097280"/>
            <a:ext cx="36576" cy="1188720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10" name="Text 8"/>
          <p:cNvSpPr/>
          <p:nvPr/>
        </p:nvSpPr>
        <p:spPr>
          <a:xfrm>
            <a:off x="685800" y="1234440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69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MARGIN COMPRESSION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685800" y="1554480"/>
            <a:ext cx="3383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D3B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8–14%</a:t>
            </a:r>
            <a:endParaRPr lang="en-US" sz="2400" dirty="0"/>
          </a:p>
        </p:txBody>
      </p:sp>
      <p:sp>
        <p:nvSpPr>
          <p:cNvPr id="12" name="Shape 10"/>
          <p:cNvSpPr/>
          <p:nvPr/>
        </p:nvSpPr>
        <p:spPr>
          <a:xfrm>
            <a:off x="4663440" y="1097280"/>
            <a:ext cx="3840480" cy="1188720"/>
          </a:xfrm>
          <a:prstGeom prst="rect">
            <a:avLst>
              <a:gd name="adj" fmla="val 7692"/>
            </a:avLst>
          </a:prstGeom>
          <a:solidFill>
            <a:srgbClr val="F5F3ED"/>
          </a:solidFill>
          <a:ln/>
        </p:spPr>
      </p:sp>
      <p:sp>
        <p:nvSpPr>
          <p:cNvPr id="13" name="Shape 11"/>
          <p:cNvSpPr/>
          <p:nvPr/>
        </p:nvSpPr>
        <p:spPr>
          <a:xfrm>
            <a:off x="4663440" y="1097280"/>
            <a:ext cx="36576" cy="1188720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14" name="Text 12"/>
          <p:cNvSpPr/>
          <p:nvPr/>
        </p:nvSpPr>
        <p:spPr>
          <a:xfrm>
            <a:off x="4892040" y="1234440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69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EBITDA IMPACT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4892040" y="1554480"/>
            <a:ext cx="3383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D3B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Moderate</a:t>
            </a:r>
            <a:endParaRPr lang="en-US" sz="2400" dirty="0"/>
          </a:p>
        </p:txBody>
      </p:sp>
      <p:sp>
        <p:nvSpPr>
          <p:cNvPr id="16" name="Shape 14"/>
          <p:cNvSpPr/>
          <p:nvPr/>
        </p:nvSpPr>
        <p:spPr>
          <a:xfrm>
            <a:off x="457200" y="2560320"/>
            <a:ext cx="3840480" cy="1188720"/>
          </a:xfrm>
          <a:prstGeom prst="rect">
            <a:avLst>
              <a:gd name="adj" fmla="val 7692"/>
            </a:avLst>
          </a:prstGeom>
          <a:solidFill>
            <a:srgbClr val="F5F3ED"/>
          </a:solidFill>
          <a:ln/>
        </p:spPr>
      </p:sp>
      <p:sp>
        <p:nvSpPr>
          <p:cNvPr id="17" name="Shape 15"/>
          <p:cNvSpPr/>
          <p:nvPr/>
        </p:nvSpPr>
        <p:spPr>
          <a:xfrm>
            <a:off x="457200" y="2560320"/>
            <a:ext cx="36576" cy="1188720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18" name="Text 16"/>
          <p:cNvSpPr/>
          <p:nvPr/>
        </p:nvSpPr>
        <p:spPr>
          <a:xfrm>
            <a:off x="685800" y="2697480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69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PARTNER CHURN RISK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685800" y="3017520"/>
            <a:ext cx="3383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D3B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Moderate</a:t>
            </a:r>
            <a:endParaRPr lang="en-US" sz="2400" dirty="0"/>
          </a:p>
        </p:txBody>
      </p:sp>
      <p:sp>
        <p:nvSpPr>
          <p:cNvPr id="20" name="Shape 18"/>
          <p:cNvSpPr/>
          <p:nvPr/>
        </p:nvSpPr>
        <p:spPr>
          <a:xfrm>
            <a:off x="4663440" y="2560320"/>
            <a:ext cx="3840480" cy="1188720"/>
          </a:xfrm>
          <a:prstGeom prst="rect">
            <a:avLst>
              <a:gd name="adj" fmla="val 7692"/>
            </a:avLst>
          </a:prstGeom>
          <a:solidFill>
            <a:srgbClr val="F5F3ED"/>
          </a:solidFill>
          <a:ln/>
        </p:spPr>
      </p:sp>
      <p:sp>
        <p:nvSpPr>
          <p:cNvPr id="21" name="Shape 19"/>
          <p:cNvSpPr/>
          <p:nvPr/>
        </p:nvSpPr>
        <p:spPr>
          <a:xfrm>
            <a:off x="4663440" y="2560320"/>
            <a:ext cx="36576" cy="1188720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22" name="Text 20"/>
          <p:cNvSpPr/>
          <p:nvPr/>
        </p:nvSpPr>
        <p:spPr>
          <a:xfrm>
            <a:off x="4892040" y="2697480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69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COMPLIANCE COST TREND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4892040" y="3017520"/>
            <a:ext cx="3383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D3B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Rising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892040"/>
            <a:ext cx="9144000" cy="256032"/>
          </a:xfrm>
          <a:prstGeom prst="rect">
            <a:avLst/>
          </a:prstGeom>
          <a:solidFill>
            <a:srgbClr val="0B1426"/>
          </a:solidFill>
          <a:ln/>
        </p:spPr>
      </p:sp>
      <p:sp>
        <p:nvSpPr>
          <p:cNvPr id="4" name="Text 2"/>
          <p:cNvSpPr/>
          <p:nvPr/>
        </p:nvSpPr>
        <p:spPr>
          <a:xfrm>
            <a:off x="365760" y="4892040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C9A84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SOLSTICE WAR-ROOM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5943600" y="4892040"/>
            <a:ext cx="2743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B69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CONFIDENTIAL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7432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B14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VI. Strategic Recommendations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457200" y="685800"/>
            <a:ext cx="1097280" cy="27432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8" name="Shape 6"/>
          <p:cNvSpPr/>
          <p:nvPr/>
        </p:nvSpPr>
        <p:spPr>
          <a:xfrm>
            <a:off x="457200" y="1024128"/>
            <a:ext cx="1280160" cy="256032"/>
          </a:xfrm>
          <a:prstGeom prst="rect">
            <a:avLst>
              <a:gd name="adj" fmla="val 50000"/>
            </a:avLst>
          </a:prstGeom>
          <a:solidFill>
            <a:srgbClr val="CC3333"/>
          </a:solidFill>
          <a:ln/>
        </p:spPr>
      </p:sp>
      <p:sp>
        <p:nvSpPr>
          <p:cNvPr id="9" name="Text 7"/>
          <p:cNvSpPr/>
          <p:nvPr/>
        </p:nvSpPr>
        <p:spPr>
          <a:xfrm>
            <a:off x="457200" y="1024128"/>
            <a:ext cx="12801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IMMEDIATE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1920240" y="1005840"/>
            <a:ext cx="66751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3D3B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Address irreducible vulnerability: regulatory transparency forces margin compression — highest-confidence structural threat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57200" y="1627632"/>
            <a:ext cx="8229600" cy="4572"/>
          </a:xfrm>
          <a:prstGeom prst="rect">
            <a:avLst/>
          </a:prstGeom>
          <a:solidFill>
            <a:srgbClr val="D4D0C8"/>
          </a:solidFill>
          <a:ln/>
        </p:spPr>
      </p:sp>
      <p:sp>
        <p:nvSpPr>
          <p:cNvPr id="12" name="Shape 10"/>
          <p:cNvSpPr/>
          <p:nvPr/>
        </p:nvSpPr>
        <p:spPr>
          <a:xfrm>
            <a:off x="457200" y="1709928"/>
            <a:ext cx="1280160" cy="256032"/>
          </a:xfrm>
          <a:prstGeom prst="rect">
            <a:avLst>
              <a:gd name="adj" fmla="val 50000"/>
            </a:avLst>
          </a:prstGeom>
          <a:solidFill>
            <a:srgbClr val="CC3333"/>
          </a:solidFill>
          <a:ln/>
        </p:spPr>
      </p:sp>
      <p:sp>
        <p:nvSpPr>
          <p:cNvPr id="13" name="Text 11"/>
          <p:cNvSpPr/>
          <p:nvPr/>
        </p:nvSpPr>
        <p:spPr>
          <a:xfrm>
            <a:off x="457200" y="1709928"/>
            <a:ext cx="12801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IMMEDIATE</a:t>
            </a:r>
            <a:endParaRPr lang="en-US" sz="800" dirty="0"/>
          </a:p>
        </p:txBody>
      </p:sp>
      <p:sp>
        <p:nvSpPr>
          <p:cNvPr id="14" name="Text 12"/>
          <p:cNvSpPr/>
          <p:nvPr/>
        </p:nvSpPr>
        <p:spPr>
          <a:xfrm>
            <a:off x="1920240" y="1691640"/>
            <a:ext cx="66751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3D3B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Harden defenses around irreducible vulnerability: Irreducible vulnerability: regulatory transparency forces margin compression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57200" y="2313432"/>
            <a:ext cx="8229600" cy="4572"/>
          </a:xfrm>
          <a:prstGeom prst="rect">
            <a:avLst/>
          </a:prstGeom>
          <a:solidFill>
            <a:srgbClr val="D4D0C8"/>
          </a:solidFill>
          <a:ln/>
        </p:spPr>
      </p:sp>
      <p:sp>
        <p:nvSpPr>
          <p:cNvPr id="16" name="Shape 14"/>
          <p:cNvSpPr/>
          <p:nvPr/>
        </p:nvSpPr>
        <p:spPr>
          <a:xfrm>
            <a:off x="457200" y="2395728"/>
            <a:ext cx="1280160" cy="256032"/>
          </a:xfrm>
          <a:prstGeom prst="rect">
            <a:avLst>
              <a:gd name="adj" fmla="val 50000"/>
            </a:avLst>
          </a:prstGeom>
          <a:solidFill>
            <a:srgbClr val="C9A84C"/>
          </a:solidFill>
          <a:ln/>
        </p:spPr>
      </p:sp>
      <p:sp>
        <p:nvSpPr>
          <p:cNvPr id="17" name="Text 15"/>
          <p:cNvSpPr/>
          <p:nvPr/>
        </p:nvSpPr>
        <p:spPr>
          <a:xfrm>
            <a:off x="457200" y="2395728"/>
            <a:ext cx="12801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MEDIUM-TERM</a:t>
            </a:r>
            <a:endParaRPr lang="en-US" sz="800" dirty="0"/>
          </a:p>
        </p:txBody>
      </p:sp>
      <p:sp>
        <p:nvSpPr>
          <p:cNvPr id="18" name="Text 16"/>
          <p:cNvSpPr/>
          <p:nvPr/>
        </p:nvSpPr>
        <p:spPr>
          <a:xfrm>
            <a:off x="1920240" y="2377440"/>
            <a:ext cx="66751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3D3B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Pursue "Regulatory engagement" intervention (projected score: 94)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57200" y="2999232"/>
            <a:ext cx="8229600" cy="4572"/>
          </a:xfrm>
          <a:prstGeom prst="rect">
            <a:avLst/>
          </a:prstGeom>
          <a:solidFill>
            <a:srgbClr val="D4D0C8"/>
          </a:solidFill>
          <a:ln/>
        </p:spPr>
      </p:sp>
      <p:sp>
        <p:nvSpPr>
          <p:cNvPr id="20" name="Shape 18"/>
          <p:cNvSpPr/>
          <p:nvPr/>
        </p:nvSpPr>
        <p:spPr>
          <a:xfrm>
            <a:off x="457200" y="3081528"/>
            <a:ext cx="1280160" cy="256032"/>
          </a:xfrm>
          <a:prstGeom prst="rect">
            <a:avLst>
              <a:gd name="adj" fmla="val 50000"/>
            </a:avLst>
          </a:prstGeom>
          <a:solidFill>
            <a:srgbClr val="C9A84C"/>
          </a:solidFill>
          <a:ln/>
        </p:spPr>
      </p:sp>
      <p:sp>
        <p:nvSpPr>
          <p:cNvPr id="21" name="Text 19"/>
          <p:cNvSpPr/>
          <p:nvPr/>
        </p:nvSpPr>
        <p:spPr>
          <a:xfrm>
            <a:off x="457200" y="3081528"/>
            <a:ext cx="12801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MEDIUM-TERM</a:t>
            </a:r>
            <a:endParaRPr lang="en-US" sz="800" dirty="0"/>
          </a:p>
        </p:txBody>
      </p:sp>
      <p:sp>
        <p:nvSpPr>
          <p:cNvPr id="22" name="Text 20"/>
          <p:cNvSpPr/>
          <p:nvPr/>
        </p:nvSpPr>
        <p:spPr>
          <a:xfrm>
            <a:off x="1920240" y="3063240"/>
            <a:ext cx="66751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3D3B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Proactive regulatory engagement to manage rising compliance cost trajectory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457200" y="3685032"/>
            <a:ext cx="8229600" cy="4572"/>
          </a:xfrm>
          <a:prstGeom prst="rect">
            <a:avLst/>
          </a:prstGeom>
          <a:solidFill>
            <a:srgbClr val="D4D0C8"/>
          </a:solidFill>
          <a:ln/>
        </p:spPr>
      </p:sp>
      <p:sp>
        <p:nvSpPr>
          <p:cNvPr id="24" name="Shape 22"/>
          <p:cNvSpPr/>
          <p:nvPr/>
        </p:nvSpPr>
        <p:spPr>
          <a:xfrm>
            <a:off x="457200" y="3767328"/>
            <a:ext cx="1280160" cy="256032"/>
          </a:xfrm>
          <a:prstGeom prst="rect">
            <a:avLst>
              <a:gd name="adj" fmla="val 50000"/>
            </a:avLst>
          </a:prstGeom>
          <a:solidFill>
            <a:srgbClr val="142240"/>
          </a:solidFill>
          <a:ln/>
        </p:spPr>
      </p:sp>
      <p:sp>
        <p:nvSpPr>
          <p:cNvPr id="25" name="Text 23"/>
          <p:cNvSpPr/>
          <p:nvPr/>
        </p:nvSpPr>
        <p:spPr>
          <a:xfrm>
            <a:off x="457200" y="3767328"/>
            <a:ext cx="12801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LONG-TERM</a:t>
            </a:r>
            <a:endParaRPr lang="en-US" sz="800" dirty="0"/>
          </a:p>
        </p:txBody>
      </p:sp>
      <p:sp>
        <p:nvSpPr>
          <p:cNvPr id="26" name="Text 24"/>
          <p:cNvSpPr/>
          <p:nvPr/>
        </p:nvSpPr>
        <p:spPr>
          <a:xfrm>
            <a:off x="1920240" y="3749040"/>
            <a:ext cx="66751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3D3B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Establish continuous adversarial simulation cadence — quarterly re-assessment minimum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892040"/>
            <a:ext cx="9144000" cy="256032"/>
          </a:xfrm>
          <a:prstGeom prst="rect">
            <a:avLst/>
          </a:prstGeom>
          <a:solidFill>
            <a:srgbClr val="0B1426"/>
          </a:solidFill>
          <a:ln/>
        </p:spPr>
      </p:sp>
      <p:sp>
        <p:nvSpPr>
          <p:cNvPr id="4" name="Text 2"/>
          <p:cNvSpPr/>
          <p:nvPr/>
        </p:nvSpPr>
        <p:spPr>
          <a:xfrm>
            <a:off x="365760" y="4892040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C9A84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SOLSTICE WAR-ROOM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5943600" y="4892040"/>
            <a:ext cx="2743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B69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CONFIDENTIAL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7432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B14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VII. Methodology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457200" y="685800"/>
            <a:ext cx="1097280" cy="27432"/>
          </a:xfrm>
          <a:prstGeom prst="rect">
            <a:avLst/>
          </a:prstGeom>
          <a:solidFill>
            <a:srgbClr val="C9A84C"/>
          </a:solidFill>
          <a:ln/>
        </p:spPr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05840"/>
          <a:ext cx="8229600" cy="914400"/>
        </p:xfrm>
        <a:graphic>
          <a:graphicData uri="http://schemas.openxmlformats.org/drawingml/2006/table">
            <a:tbl>
              <a:tblPr/>
              <a:tblGrid>
                <a:gridCol w="2286000"/>
                <a:gridCol w="5943600"/>
              </a:tblGrid>
              <a:tr h="3200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Engine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142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Function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1426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3D3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Convergence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3D3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Synthesizes perspectives to find agreement zones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3D3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Crucible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3D3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Adversarial war-gaming with multi-round attack/defense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3D3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Assumptions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3D3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Surfaces and stress-tests hidden assumptions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3D3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Incentives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3D3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Maps actor motivations to predict behavior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3D3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Cascade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3D3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Models second-order downstream effects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3D3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Black Swan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3D3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Identifies rare but plausible tail events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3D3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Historical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3D3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Pattern-matches against structural analogues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" name="Text 6"/>
          <p:cNvSpPr/>
          <p:nvPr/>
        </p:nvSpPr>
        <p:spPr>
          <a:xfrm>
            <a:off x="457200" y="38404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69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Analysis generated from 100,000 perspectives across 5 adversarial rounds.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Solstice AI Studios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Competitive War-Game: Incumbent vs Challenger</dc:subject>
  <dc:creator>Solstice AI Studios</dc:creator>
  <cp:lastModifiedBy>Solstice AI Studios</cp:lastModifiedBy>
  <cp:revision>1</cp:revision>
  <dcterms:created xsi:type="dcterms:W3CDTF">2026-02-16T20:35:46Z</dcterms:created>
  <dcterms:modified xsi:type="dcterms:W3CDTF">2026-02-16T20:35:46Z</dcterms:modified>
</cp:coreProperties>
</file>